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6" r:id="rId3"/>
    <p:sldId id="257" r:id="rId4"/>
    <p:sldId id="280" r:id="rId5"/>
    <p:sldId id="277" r:id="rId6"/>
    <p:sldId id="281" r:id="rId7"/>
    <p:sldId id="278" r:id="rId8"/>
    <p:sldId id="282" r:id="rId9"/>
    <p:sldId id="279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29" autoAdjust="0"/>
    <p:restoredTop sz="94660"/>
  </p:normalViewPr>
  <p:slideViewPr>
    <p:cSldViewPr>
      <p:cViewPr varScale="1">
        <p:scale>
          <a:sx n="69" d="100"/>
          <a:sy n="69" d="100"/>
        </p:scale>
        <p:origin x="-13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11/18/2018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11/18/2018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11/18/2018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11/18/2018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11/18/2018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1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r" rtl="1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r" rtl="1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r" rtl="1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r" rtl="1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r" rtl="1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286000"/>
            <a:ext cx="7924800" cy="1524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Berlin Sans FB" pitchFamily="34" charset="0"/>
              </a:rPr>
              <a:t>Introduction to Molecular Biology</a:t>
            </a:r>
            <a:br>
              <a:rPr lang="en-US" dirty="0" smtClean="0">
                <a:latin typeface="Berlin Sans FB" pitchFamily="34" charset="0"/>
              </a:rPr>
            </a:br>
            <a:r>
              <a:rPr lang="en-US" dirty="0" smtClean="0">
                <a:latin typeface="Berlin Sans FB" pitchFamily="34" charset="0"/>
              </a:rPr>
              <a:t>Lab 1</a:t>
            </a:r>
            <a:endParaRPr lang="ar-IQ" dirty="0">
              <a:latin typeface="Berlin Sans FB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14800"/>
            <a:ext cx="6400800" cy="914400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Berlin Sans FB" pitchFamily="34" charset="0"/>
              </a:rPr>
              <a:t>Dr. </a:t>
            </a:r>
            <a:r>
              <a:rPr lang="en-US" dirty="0" err="1" smtClean="0">
                <a:solidFill>
                  <a:schemeClr val="tx1"/>
                </a:solidFill>
                <a:latin typeface="Berlin Sans FB" pitchFamily="34" charset="0"/>
              </a:rPr>
              <a:t>Rawa</a:t>
            </a:r>
            <a:r>
              <a:rPr lang="en-US" dirty="0" smtClean="0">
                <a:solidFill>
                  <a:schemeClr val="tx1"/>
                </a:solidFill>
                <a:latin typeface="Berlin Sans FB" pitchFamily="34" charset="0"/>
              </a:rPr>
              <a:t> Abdul </a:t>
            </a:r>
            <a:r>
              <a:rPr lang="en-US" dirty="0" err="1" smtClean="0">
                <a:solidFill>
                  <a:schemeClr val="tx1"/>
                </a:solidFill>
                <a:latin typeface="Berlin Sans FB" pitchFamily="34" charset="0"/>
              </a:rPr>
              <a:t>Redha</a:t>
            </a:r>
            <a:r>
              <a:rPr lang="en-US" dirty="0" smtClean="0">
                <a:solidFill>
                  <a:schemeClr val="tx1"/>
                </a:solidFill>
                <a:latin typeface="Berlin Sans FB" pitchFamily="34" charset="0"/>
              </a:rPr>
              <a:t> Aziz</a:t>
            </a:r>
          </a:p>
          <a:p>
            <a:pPr algn="ctr"/>
            <a:r>
              <a:rPr lang="en-US" dirty="0" err="1" smtClean="0">
                <a:solidFill>
                  <a:schemeClr val="tx1"/>
                </a:solidFill>
                <a:latin typeface="Berlin Sans FB" pitchFamily="34" charset="0"/>
              </a:rPr>
              <a:t>Ph.D</a:t>
            </a:r>
            <a:r>
              <a:rPr lang="en-US" dirty="0" smtClean="0">
                <a:solidFill>
                  <a:schemeClr val="tx1"/>
                </a:solidFill>
                <a:latin typeface="Berlin Sans FB" pitchFamily="34" charset="0"/>
              </a:rPr>
              <a:t> Antibiotics/ Molecular biology</a:t>
            </a:r>
            <a:endParaRPr lang="ar-IQ" dirty="0">
              <a:solidFill>
                <a:schemeClr val="tx1"/>
              </a:solidFill>
              <a:latin typeface="Berlin Sans FB" pitchFamily="34" charset="0"/>
            </a:endParaRPr>
          </a:p>
        </p:txBody>
      </p:sp>
      <p:pic>
        <p:nvPicPr>
          <p:cNvPr id="4" name="Picture 2" descr="صورة ذات صلة"/>
          <p:cNvPicPr>
            <a:picLocks noChangeAspect="1" noChangeArrowheads="1"/>
          </p:cNvPicPr>
          <p:nvPr/>
        </p:nvPicPr>
        <p:blipFill>
          <a:blip r:embed="rId2" cstate="print"/>
          <a:srcRect l="5206" r="4555"/>
          <a:stretch>
            <a:fillRect/>
          </a:stretch>
        </p:blipFill>
        <p:spPr bwMode="auto">
          <a:xfrm>
            <a:off x="7315200" y="228600"/>
            <a:ext cx="1600200" cy="1511727"/>
          </a:xfrm>
          <a:prstGeom prst="rect">
            <a:avLst/>
          </a:prstGeom>
          <a:noFill/>
        </p:spPr>
      </p:pic>
      <p:pic>
        <p:nvPicPr>
          <p:cNvPr id="5" name="Picture 1" descr="شعار العلو2م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28600"/>
            <a:ext cx="1545752" cy="15186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09019" y="1828800"/>
            <a:ext cx="4525962" cy="41783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3886200" cy="1143000"/>
          </a:xfrm>
        </p:spPr>
        <p:txBody>
          <a:bodyPr/>
          <a:lstStyle/>
          <a:p>
            <a:pPr algn="ctr"/>
            <a:r>
              <a:rPr lang="en-US" dirty="0" smtClean="0">
                <a:latin typeface="Berlin Sans FB" pitchFamily="34" charset="0"/>
              </a:rPr>
              <a:t>Any Question?</a:t>
            </a:r>
            <a:endParaRPr lang="ar-IQ" dirty="0">
              <a:latin typeface="Berlin Sans FB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0" y="241012"/>
            <a:ext cx="32191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rtl="1"/>
            <a:r>
              <a:rPr lang="en-US" sz="3200" b="1" dirty="0">
                <a:solidFill>
                  <a:srgbClr val="C00000"/>
                </a:solidFill>
                <a:latin typeface="Berlin Sans FB Demi" pitchFamily="34" charset="0"/>
              </a:rPr>
              <a:t>Syllabus Content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8354772"/>
              </p:ext>
            </p:extLst>
          </p:nvPr>
        </p:nvGraphicFramePr>
        <p:xfrm>
          <a:off x="394854" y="1066800"/>
          <a:ext cx="8444346" cy="5962248"/>
        </p:xfrm>
        <a:graphic>
          <a:graphicData uri="http://schemas.openxmlformats.org/drawingml/2006/table">
            <a:tbl>
              <a:tblPr rtl="1" firstRow="1" firstCol="1" bandRow="1">
                <a:tableStyleId>{BC89EF96-8CEA-46FF-86C4-4CE0E7609802}</a:tableStyleId>
              </a:tblPr>
              <a:tblGrid>
                <a:gridCol w="6252094"/>
                <a:gridCol w="2192252"/>
              </a:tblGrid>
              <a:tr h="305729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ooper Black"/>
                          <a:ea typeface="Calibri"/>
                          <a:cs typeface="Arial"/>
                        </a:rPr>
                        <a:t>Subject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ooper Black"/>
                          <a:ea typeface="Calibri"/>
                          <a:cs typeface="Arial"/>
                        </a:rPr>
                        <a:t>Lab. No.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05729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/>
                          <a:ea typeface="Calibri"/>
                          <a:cs typeface="Arial"/>
                        </a:rPr>
                        <a:t>The preparation of buffers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/>
                          <a:ea typeface="Calibri"/>
                          <a:cs typeface="Arial"/>
                        </a:rPr>
                        <a:t>1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05729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/>
                          <a:ea typeface="Calibri"/>
                          <a:cs typeface="Arial"/>
                        </a:rPr>
                        <a:t>Laboratory safety rules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/>
                          <a:ea typeface="Calibri"/>
                          <a:cs typeface="Arial"/>
                        </a:rPr>
                        <a:t>2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05729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/>
                          <a:ea typeface="Calibri"/>
                          <a:cs typeface="Arial"/>
                        </a:rPr>
                        <a:t>DNA extraction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/>
                          <a:ea typeface="Calibri"/>
                          <a:cs typeface="Arial"/>
                        </a:rPr>
                        <a:t>3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49347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/>
                          <a:ea typeface="Calibri"/>
                          <a:cs typeface="Arial"/>
                        </a:rPr>
                        <a:t>Instruments and equipment in molecular biology lab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/>
                          <a:ea typeface="Calibri"/>
                          <a:cs typeface="Arial"/>
                        </a:rPr>
                        <a:t>4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05729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/>
                          <a:ea typeface="Calibri"/>
                          <a:cs typeface="Arial"/>
                        </a:rPr>
                        <a:t>Polymerase chain reaction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/>
                          <a:ea typeface="Calibri"/>
                          <a:cs typeface="Arial"/>
                        </a:rPr>
                        <a:t>5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475848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/>
                          <a:ea typeface="Calibri"/>
                          <a:cs typeface="Arial"/>
                        </a:rPr>
                        <a:t>Gel Electrophoresis 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/>
                          <a:ea typeface="Calibri"/>
                          <a:cs typeface="Arial"/>
                        </a:rPr>
                        <a:t>6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05729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Chromosomal DNA extraction from bacteria 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/>
                          <a:ea typeface="Calibri"/>
                          <a:cs typeface="Arial"/>
                        </a:rPr>
                        <a:t>7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05729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Mid</a:t>
                      </a:r>
                      <a:r>
                        <a:rPr lang="en-US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Exam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/>
                          <a:ea typeface="Calibri"/>
                          <a:cs typeface="Arial"/>
                        </a:rPr>
                        <a:t>8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05729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Chromosomal DNA extraction from plant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/>
                          <a:ea typeface="Calibri"/>
                          <a:cs typeface="Arial"/>
                        </a:rPr>
                        <a:t>9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05729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/>
                          <a:ea typeface="Calibri"/>
                          <a:cs typeface="Arial"/>
                        </a:rPr>
                        <a:t>Plasmids isolation and extraction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/>
                          <a:ea typeface="Calibri"/>
                          <a:cs typeface="Arial"/>
                        </a:rPr>
                        <a:t>10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05729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Protein 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/>
                          <a:ea typeface="Calibri"/>
                          <a:cs typeface="Arial"/>
                        </a:rPr>
                        <a:t>11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05729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Real time PCR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/>
                          <a:ea typeface="Calibri"/>
                          <a:cs typeface="Arial"/>
                        </a:rPr>
                        <a:t>12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05729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/>
                          <a:ea typeface="Calibri"/>
                          <a:cs typeface="Arial"/>
                        </a:rPr>
                        <a:t>Seminar 1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/>
                          <a:ea typeface="Calibri"/>
                          <a:cs typeface="Arial"/>
                        </a:rPr>
                        <a:t>13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05729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/>
                          <a:ea typeface="Calibri"/>
                          <a:cs typeface="Arial"/>
                        </a:rPr>
                        <a:t>Seminar 2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/>
                          <a:ea typeface="Calibri"/>
                          <a:cs typeface="Arial"/>
                        </a:rPr>
                        <a:t>14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05729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/>
                          <a:ea typeface="Calibri"/>
                          <a:cs typeface="Arial"/>
                        </a:rPr>
                        <a:t>Final Exam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15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96764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:\Users\rawa\Pictures\ControlCenter3\Scan\CCF11032018_00000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87" t="16759" r="12147" b="41729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:\Users\rawa\Pictures\ControlCenter3\Scan\CCF11032018_00000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87" t="59193" r="12147" b="7135"/>
          <a:stretch/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57789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C:\Users\rawa\Pictures\ControlCenter3\Scan\CCF11032018_00001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70" t="12870" r="15968" b="4500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470318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C:\Users\rawa\Pictures\ControlCenter3\Scan\CCF11032018_00001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70" t="55899" r="15968" b="12616"/>
          <a:stretch/>
        </p:blipFill>
        <p:spPr bwMode="auto">
          <a:xfrm>
            <a:off x="0" y="0"/>
            <a:ext cx="9144000" cy="68857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82709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C:\Users\rawa\Pictures\ControlCenter3\Scan\CCF11032018_00002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00" t="11722" r="15734" b="44178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851237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C:\Users\rawa\Pictures\ControlCenter3\Scan\CCF11032018_00002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00" t="56327" r="15734" b="4960"/>
          <a:stretch/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455880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C:\Users\rawa\Pictures\ControlCenter3\Scan\CCF11032018_00003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5" t="16556" r="8742" b="26706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6380052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168</TotalTime>
  <Words>87</Words>
  <Application>Microsoft Office PowerPoint</Application>
  <PresentationFormat>On-screen Show (4:3)</PresentationFormat>
  <Paragraphs>37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Concourse</vt:lpstr>
      <vt:lpstr>Introduction to Molecular Biology Lab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Any Question?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DR.Ahmed Saker 2o1O</cp:lastModifiedBy>
  <cp:revision>129</cp:revision>
  <dcterms:created xsi:type="dcterms:W3CDTF">2006-08-16T00:00:00Z</dcterms:created>
  <dcterms:modified xsi:type="dcterms:W3CDTF">2018-11-18T18:14:45Z</dcterms:modified>
</cp:coreProperties>
</file>